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60" r:id="rId4"/>
    <p:sldId id="261" r:id="rId5"/>
    <p:sldId id="288" r:id="rId6"/>
    <p:sldId id="293" r:id="rId7"/>
    <p:sldId id="292" r:id="rId8"/>
    <p:sldId id="291" r:id="rId9"/>
    <p:sldId id="289" r:id="rId10"/>
    <p:sldId id="294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83" r:id="rId22"/>
    <p:sldId id="273" r:id="rId23"/>
    <p:sldId id="286" r:id="rId24"/>
    <p:sldId id="287" r:id="rId25"/>
    <p:sldId id="272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6525F-96C4-4578-BD06-414C23A6F3E1}" type="datetimeFigureOut">
              <a:rPr lang="en-US" smtClean="0"/>
              <a:t>9/10/2012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D16F1-345F-4D94-812B-862A8FD6B00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6525F-96C4-4578-BD06-414C23A6F3E1}" type="datetimeFigureOut">
              <a:rPr lang="en-US" smtClean="0"/>
              <a:t>9/10/2012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D16F1-345F-4D94-812B-862A8FD6B0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6525F-96C4-4578-BD06-414C23A6F3E1}" type="datetimeFigureOut">
              <a:rPr lang="en-US" smtClean="0"/>
              <a:t>9/10/2012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D16F1-345F-4D94-812B-862A8FD6B0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6525F-96C4-4578-BD06-414C23A6F3E1}" type="datetimeFigureOut">
              <a:rPr lang="en-US" smtClean="0"/>
              <a:t>9/10/2012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D16F1-345F-4D94-812B-862A8FD6B0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6525F-96C4-4578-BD06-414C23A6F3E1}" type="datetimeFigureOut">
              <a:rPr lang="en-US" smtClean="0"/>
              <a:t>9/10/2012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4E7D16F1-345F-4D94-812B-862A8FD6B00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6525F-96C4-4578-BD06-414C23A6F3E1}" type="datetimeFigureOut">
              <a:rPr lang="en-US" smtClean="0"/>
              <a:t>9/10/2012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D16F1-345F-4D94-812B-862A8FD6B0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6525F-96C4-4578-BD06-414C23A6F3E1}" type="datetimeFigureOut">
              <a:rPr lang="en-US" smtClean="0"/>
              <a:t>9/10/2012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D16F1-345F-4D94-812B-862A8FD6B0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6525F-96C4-4578-BD06-414C23A6F3E1}" type="datetimeFigureOut">
              <a:rPr lang="en-US" smtClean="0"/>
              <a:t>9/10/2012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D16F1-345F-4D94-812B-862A8FD6B0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6525F-96C4-4578-BD06-414C23A6F3E1}" type="datetimeFigureOut">
              <a:rPr lang="en-US" smtClean="0"/>
              <a:t>9/10/2012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D16F1-345F-4D94-812B-862A8FD6B0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6525F-96C4-4578-BD06-414C23A6F3E1}" type="datetimeFigureOut">
              <a:rPr lang="en-US" smtClean="0"/>
              <a:t>9/10/2012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D16F1-345F-4D94-812B-862A8FD6B0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6525F-96C4-4578-BD06-414C23A6F3E1}" type="datetimeFigureOut">
              <a:rPr lang="en-US" smtClean="0"/>
              <a:t>9/10/2012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D16F1-345F-4D94-812B-862A8FD6B0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846525F-96C4-4578-BD06-414C23A6F3E1}" type="datetimeFigureOut">
              <a:rPr lang="en-US" smtClean="0"/>
              <a:t>9/10/2012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E7D16F1-345F-4D94-812B-862A8FD6B007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movie.avi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hive.arkansas.gov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Geometry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September </a:t>
            </a:r>
            <a:r>
              <a:rPr lang="en-US" dirty="0" smtClean="0"/>
              <a:t>10</a:t>
            </a:r>
            <a:r>
              <a:rPr lang="en-US" smtClean="0"/>
              <a:t>, 2012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2238" t="21150" r="26318" b="19923"/>
          <a:stretch>
            <a:fillRect/>
          </a:stretch>
        </p:blipFill>
        <p:spPr bwMode="auto">
          <a:xfrm>
            <a:off x="2209800" y="533400"/>
            <a:ext cx="57912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4800600" y="1371600"/>
            <a:ext cx="457200" cy="609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WordArt 4"/>
          <p:cNvSpPr>
            <a:spLocks noChangeArrowheads="1" noChangeShapeType="1" noTextEdit="1"/>
          </p:cNvSpPr>
          <p:nvPr/>
        </p:nvSpPr>
        <p:spPr bwMode="auto">
          <a:xfrm>
            <a:off x="533400" y="152400"/>
            <a:ext cx="800100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Playbill"/>
              </a:rPr>
              <a:t>Adjacent Angles</a:t>
            </a: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0" y="762000"/>
            <a:ext cx="9144000" cy="143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latin typeface="Comic Sans MS" pitchFamily="66" charset="0"/>
              </a:rPr>
              <a:t>Two angles are </a:t>
            </a:r>
            <a:r>
              <a:rPr lang="en-US" sz="2800" b="1">
                <a:solidFill>
                  <a:schemeClr val="accent2"/>
                </a:solidFill>
                <a:latin typeface="Comic Sans MS" pitchFamily="66" charset="0"/>
              </a:rPr>
              <a:t>adjacent</a:t>
            </a:r>
            <a:r>
              <a:rPr lang="en-US" sz="2800" b="1">
                <a:latin typeface="Comic Sans MS" pitchFamily="66" charset="0"/>
              </a:rPr>
              <a:t> if they share a common vertex </a:t>
            </a:r>
            <a:r>
              <a:rPr lang="en-US" sz="2800" b="1" i="1">
                <a:latin typeface="Comic Sans MS" pitchFamily="66" charset="0"/>
              </a:rPr>
              <a:t>and</a:t>
            </a:r>
            <a:r>
              <a:rPr lang="en-US" sz="2800" b="1">
                <a:latin typeface="Comic Sans MS" pitchFamily="66" charset="0"/>
              </a:rPr>
              <a:t> side, but have </a:t>
            </a:r>
            <a:r>
              <a:rPr lang="en-US" sz="2800" b="1" i="1">
                <a:latin typeface="Comic Sans MS" pitchFamily="66" charset="0"/>
              </a:rPr>
              <a:t>no</a:t>
            </a:r>
            <a:r>
              <a:rPr lang="en-US" sz="2800" b="1">
                <a:latin typeface="Comic Sans MS" pitchFamily="66" charset="0"/>
              </a:rPr>
              <a:t> common interior points. </a:t>
            </a:r>
            <a:r>
              <a:rPr lang="en-US" sz="3200" b="1">
                <a:solidFill>
                  <a:srgbClr val="9900FF"/>
                </a:solidFill>
                <a:latin typeface="Times New Roman" pitchFamily="18" charset="0"/>
              </a:rPr>
              <a:t>SIDE  BY SIDE…shoulder to shoulder.</a:t>
            </a:r>
          </a:p>
        </p:txBody>
      </p:sp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1066800" y="2133600"/>
            <a:ext cx="2895600" cy="2057400"/>
            <a:chOff x="672" y="1776"/>
            <a:chExt cx="1824" cy="1296"/>
          </a:xfrm>
        </p:grpSpPr>
        <p:sp>
          <p:nvSpPr>
            <p:cNvPr id="8198" name="Line 6"/>
            <p:cNvSpPr>
              <a:spLocks noChangeShapeType="1"/>
            </p:cNvSpPr>
            <p:nvPr/>
          </p:nvSpPr>
          <p:spPr bwMode="auto">
            <a:xfrm flipH="1" flipV="1">
              <a:off x="672" y="2112"/>
              <a:ext cx="912" cy="960"/>
            </a:xfrm>
            <a:prstGeom prst="line">
              <a:avLst/>
            </a:prstGeom>
            <a:noFill/>
            <a:ln w="635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199" name="Line 7"/>
            <p:cNvSpPr>
              <a:spLocks noChangeShapeType="1"/>
            </p:cNvSpPr>
            <p:nvPr/>
          </p:nvSpPr>
          <p:spPr bwMode="auto">
            <a:xfrm flipV="1">
              <a:off x="1584" y="1776"/>
              <a:ext cx="912" cy="1296"/>
            </a:xfrm>
            <a:prstGeom prst="line">
              <a:avLst/>
            </a:prstGeom>
            <a:noFill/>
            <a:ln w="635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2514600" y="2133600"/>
            <a:ext cx="3200400" cy="2514600"/>
            <a:chOff x="1584" y="1776"/>
            <a:chExt cx="2016" cy="1584"/>
          </a:xfrm>
        </p:grpSpPr>
        <p:sp>
          <p:nvSpPr>
            <p:cNvPr id="8200" name="Line 8"/>
            <p:cNvSpPr>
              <a:spLocks noChangeShapeType="1"/>
            </p:cNvSpPr>
            <p:nvPr/>
          </p:nvSpPr>
          <p:spPr bwMode="auto">
            <a:xfrm>
              <a:off x="1584" y="3072"/>
              <a:ext cx="2016" cy="288"/>
            </a:xfrm>
            <a:prstGeom prst="line">
              <a:avLst/>
            </a:prstGeom>
            <a:noFill/>
            <a:ln w="63500">
              <a:solidFill>
                <a:srgbClr val="00CC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01" name="Line 9"/>
            <p:cNvSpPr>
              <a:spLocks noChangeShapeType="1"/>
            </p:cNvSpPr>
            <p:nvPr/>
          </p:nvSpPr>
          <p:spPr bwMode="auto">
            <a:xfrm flipV="1">
              <a:off x="1584" y="1776"/>
              <a:ext cx="912" cy="1296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1981200" y="4572000"/>
            <a:ext cx="1524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YES</a:t>
            </a:r>
          </a:p>
        </p:txBody>
      </p:sp>
      <p:grpSp>
        <p:nvGrpSpPr>
          <p:cNvPr id="4" name="Group 20"/>
          <p:cNvGrpSpPr>
            <a:grpSpLocks/>
          </p:cNvGrpSpPr>
          <p:nvPr/>
        </p:nvGrpSpPr>
        <p:grpSpPr bwMode="auto">
          <a:xfrm>
            <a:off x="5486400" y="2286000"/>
            <a:ext cx="2286000" cy="1143000"/>
            <a:chOff x="3456" y="1872"/>
            <a:chExt cx="1440" cy="720"/>
          </a:xfrm>
        </p:grpSpPr>
        <p:sp>
          <p:nvSpPr>
            <p:cNvPr id="8205" name="Line 13"/>
            <p:cNvSpPr>
              <a:spLocks noChangeShapeType="1"/>
            </p:cNvSpPr>
            <p:nvPr/>
          </p:nvSpPr>
          <p:spPr bwMode="auto">
            <a:xfrm flipH="1" flipV="1">
              <a:off x="3456" y="1872"/>
              <a:ext cx="624" cy="720"/>
            </a:xfrm>
            <a:prstGeom prst="line">
              <a:avLst/>
            </a:prstGeom>
            <a:noFill/>
            <a:ln w="635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06" name="Line 14"/>
            <p:cNvSpPr>
              <a:spLocks noChangeShapeType="1"/>
            </p:cNvSpPr>
            <p:nvPr/>
          </p:nvSpPr>
          <p:spPr bwMode="auto">
            <a:xfrm flipV="1">
              <a:off x="4080" y="2064"/>
              <a:ext cx="816" cy="528"/>
            </a:xfrm>
            <a:prstGeom prst="line">
              <a:avLst/>
            </a:prstGeom>
            <a:noFill/>
            <a:ln w="635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" name="Group 21"/>
          <p:cNvGrpSpPr>
            <a:grpSpLocks/>
          </p:cNvGrpSpPr>
          <p:nvPr/>
        </p:nvGrpSpPr>
        <p:grpSpPr bwMode="auto">
          <a:xfrm>
            <a:off x="6477000" y="2209800"/>
            <a:ext cx="1143000" cy="1219200"/>
            <a:chOff x="4080" y="1824"/>
            <a:chExt cx="720" cy="768"/>
          </a:xfrm>
        </p:grpSpPr>
        <p:sp>
          <p:nvSpPr>
            <p:cNvPr id="8207" name="Line 15"/>
            <p:cNvSpPr>
              <a:spLocks noChangeShapeType="1"/>
            </p:cNvSpPr>
            <p:nvPr/>
          </p:nvSpPr>
          <p:spPr bwMode="auto">
            <a:xfrm flipV="1">
              <a:off x="4080" y="1824"/>
              <a:ext cx="48" cy="768"/>
            </a:xfrm>
            <a:prstGeom prst="line">
              <a:avLst/>
            </a:prstGeom>
            <a:noFill/>
            <a:ln w="63500">
              <a:solidFill>
                <a:srgbClr val="00CC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08" name="Line 16"/>
            <p:cNvSpPr>
              <a:spLocks noChangeShapeType="1"/>
            </p:cNvSpPr>
            <p:nvPr/>
          </p:nvSpPr>
          <p:spPr bwMode="auto">
            <a:xfrm flipV="1">
              <a:off x="4080" y="2112"/>
              <a:ext cx="720" cy="480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209" name="Text Box 17"/>
          <p:cNvSpPr txBox="1">
            <a:spLocks noChangeArrowheads="1"/>
          </p:cNvSpPr>
          <p:nvPr/>
        </p:nvSpPr>
        <p:spPr bwMode="auto">
          <a:xfrm>
            <a:off x="6477000" y="3657600"/>
            <a:ext cx="990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NO</a:t>
            </a:r>
          </a:p>
        </p:txBody>
      </p:sp>
      <p:pic>
        <p:nvPicPr>
          <p:cNvPr id="8214" name="Picture 22" descr="j033916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1838" y="4795838"/>
            <a:ext cx="2062162" cy="2062162"/>
          </a:xfrm>
          <a:prstGeom prst="rect">
            <a:avLst/>
          </a:prstGeom>
          <a:noFill/>
        </p:spPr>
      </p:pic>
      <p:sp>
        <p:nvSpPr>
          <p:cNvPr id="8215" name="Text Box 23"/>
          <p:cNvSpPr txBox="1">
            <a:spLocks noChangeArrowheads="1"/>
          </p:cNvSpPr>
          <p:nvPr/>
        </p:nvSpPr>
        <p:spPr bwMode="auto">
          <a:xfrm>
            <a:off x="2286000" y="35814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</a:t>
            </a:r>
          </a:p>
        </p:txBody>
      </p:sp>
      <p:sp>
        <p:nvSpPr>
          <p:cNvPr id="8216" name="Text Box 24"/>
          <p:cNvSpPr txBox="1">
            <a:spLocks noChangeArrowheads="1"/>
          </p:cNvSpPr>
          <p:nvPr/>
        </p:nvSpPr>
        <p:spPr bwMode="auto">
          <a:xfrm>
            <a:off x="2819400" y="3962400"/>
            <a:ext cx="30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2</a:t>
            </a:r>
          </a:p>
        </p:txBody>
      </p:sp>
      <p:sp>
        <p:nvSpPr>
          <p:cNvPr id="8217" name="Text Box 25"/>
          <p:cNvSpPr txBox="1">
            <a:spLocks noChangeArrowheads="1"/>
          </p:cNvSpPr>
          <p:nvPr/>
        </p:nvSpPr>
        <p:spPr bwMode="auto">
          <a:xfrm>
            <a:off x="381000" y="2438400"/>
            <a:ext cx="1447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Picture: </a:t>
            </a:r>
          </a:p>
        </p:txBody>
      </p:sp>
    </p:spTree>
  </p:cSld>
  <p:clrMapOvr>
    <a:masterClrMapping/>
  </p:clrMapOvr>
  <p:transition spd="med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8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7" grpId="0" autoUpdateAnimBg="0"/>
      <p:bldP spid="8202" grpId="0" autoUpdateAnimBg="0"/>
      <p:bldP spid="8209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WordArt 3"/>
          <p:cNvSpPr>
            <a:spLocks noChangeArrowheads="1" noChangeShapeType="1" noTextEdit="1"/>
          </p:cNvSpPr>
          <p:nvPr/>
        </p:nvSpPr>
        <p:spPr bwMode="auto">
          <a:xfrm>
            <a:off x="533400" y="76200"/>
            <a:ext cx="8077200" cy="11430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en-US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Playbill"/>
              </a:rPr>
              <a:t>Linear Pairs</a:t>
            </a: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0" y="1417638"/>
            <a:ext cx="9144000" cy="2195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latin typeface="Times New Roman" pitchFamily="18" charset="0"/>
              </a:rPr>
              <a:t>Two adjacent angles are a linear pair if their noncommon sides are opposite rays.  </a:t>
            </a:r>
            <a:r>
              <a:rPr lang="en-US" sz="3200" b="1">
                <a:solidFill>
                  <a:srgbClr val="9900FF"/>
                </a:solidFill>
                <a:latin typeface="Times New Roman" pitchFamily="18" charset="0"/>
              </a:rPr>
              <a:t>They form a straight line… </a:t>
            </a:r>
            <a:r>
              <a:rPr lang="en-US" sz="2800" b="1">
                <a:solidFill>
                  <a:srgbClr val="9900FF"/>
                </a:solidFill>
                <a:latin typeface="Times New Roman" pitchFamily="18" charset="0"/>
              </a:rPr>
              <a:t>SIDE  BY SIDE…shoulder to shoulder.</a:t>
            </a:r>
          </a:p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9900FF"/>
                </a:solidFill>
                <a:latin typeface="Times New Roman" pitchFamily="18" charset="0"/>
              </a:rPr>
              <a:t>Picture:</a:t>
            </a:r>
          </a:p>
        </p:txBody>
      </p:sp>
      <p:sp>
        <p:nvSpPr>
          <p:cNvPr id="19461" name="Line 5"/>
          <p:cNvSpPr>
            <a:spLocks noChangeShapeType="1"/>
          </p:cNvSpPr>
          <p:nvPr/>
        </p:nvSpPr>
        <p:spPr bwMode="auto">
          <a:xfrm>
            <a:off x="2133600" y="4038600"/>
            <a:ext cx="4419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462" name="Line 6"/>
          <p:cNvSpPr>
            <a:spLocks noChangeShapeType="1"/>
          </p:cNvSpPr>
          <p:nvPr/>
        </p:nvSpPr>
        <p:spPr bwMode="auto">
          <a:xfrm flipV="1">
            <a:off x="4267200" y="2971800"/>
            <a:ext cx="1295400" cy="1066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4038600" y="3581400"/>
            <a:ext cx="76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latin typeface="Times New Roman" pitchFamily="18" charset="0"/>
              </a:rPr>
              <a:t>1</a:t>
            </a:r>
          </a:p>
        </p:txBody>
      </p:sp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4800600" y="35814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latin typeface="Times New Roman" pitchFamily="18" charset="0"/>
              </a:rPr>
              <a:t>2</a:t>
            </a:r>
          </a:p>
        </p:txBody>
      </p:sp>
      <p:pic>
        <p:nvPicPr>
          <p:cNvPr id="19465" name="Picture 9" descr="fd00775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5486400"/>
            <a:ext cx="858838" cy="1076325"/>
          </a:xfrm>
          <a:prstGeom prst="rect">
            <a:avLst/>
          </a:prstGeom>
          <a:noFill/>
        </p:spPr>
      </p:pic>
      <p:pic>
        <p:nvPicPr>
          <p:cNvPr id="19466" name="Picture 10" descr="fd00775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5486400"/>
            <a:ext cx="858838" cy="1076325"/>
          </a:xfrm>
          <a:prstGeom prst="rect">
            <a:avLst/>
          </a:prstGeom>
          <a:noFill/>
        </p:spPr>
      </p:pic>
      <p:pic>
        <p:nvPicPr>
          <p:cNvPr id="19467" name="Picture 11" descr="fd00775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36763" y="5486400"/>
            <a:ext cx="858837" cy="1076325"/>
          </a:xfrm>
          <a:prstGeom prst="rect">
            <a:avLst/>
          </a:prstGeom>
          <a:noFill/>
        </p:spPr>
      </p:pic>
      <p:pic>
        <p:nvPicPr>
          <p:cNvPr id="19468" name="Picture 12" descr="fd00775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74963" y="5486400"/>
            <a:ext cx="858837" cy="1076325"/>
          </a:xfrm>
          <a:prstGeom prst="rect">
            <a:avLst/>
          </a:prstGeom>
          <a:noFill/>
        </p:spPr>
      </p:pic>
      <p:pic>
        <p:nvPicPr>
          <p:cNvPr id="19469" name="Picture 13" descr="fd00775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22688" y="5486400"/>
            <a:ext cx="858837" cy="1076325"/>
          </a:xfrm>
          <a:prstGeom prst="rect">
            <a:avLst/>
          </a:prstGeom>
          <a:noFill/>
        </p:spPr>
      </p:pic>
      <p:pic>
        <p:nvPicPr>
          <p:cNvPr id="19470" name="Picture 14" descr="fd00775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60888" y="5486400"/>
            <a:ext cx="858837" cy="1076325"/>
          </a:xfrm>
          <a:prstGeom prst="rect">
            <a:avLst/>
          </a:prstGeom>
          <a:noFill/>
        </p:spPr>
      </p:pic>
      <p:pic>
        <p:nvPicPr>
          <p:cNvPr id="19471" name="Picture 15" descr="fd00775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78450" y="5486400"/>
            <a:ext cx="858838" cy="1076325"/>
          </a:xfrm>
          <a:prstGeom prst="rect">
            <a:avLst/>
          </a:prstGeom>
          <a:noFill/>
        </p:spPr>
      </p:pic>
      <p:pic>
        <p:nvPicPr>
          <p:cNvPr id="19472" name="Picture 16" descr="fd00775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6650" y="5486400"/>
            <a:ext cx="858838" cy="1076325"/>
          </a:xfrm>
          <a:prstGeom prst="rect">
            <a:avLst/>
          </a:prstGeom>
          <a:noFill/>
        </p:spPr>
      </p:pic>
      <p:pic>
        <p:nvPicPr>
          <p:cNvPr id="19473" name="Picture 17" descr="fd00775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1513" y="5486400"/>
            <a:ext cx="858837" cy="1076325"/>
          </a:xfrm>
          <a:prstGeom prst="rect">
            <a:avLst/>
          </a:prstGeom>
          <a:noFill/>
        </p:spPr>
      </p:pic>
      <p:pic>
        <p:nvPicPr>
          <p:cNvPr id="19474" name="Picture 18" descr="fd00775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39075" y="5486400"/>
            <a:ext cx="858838" cy="107632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animBg="1"/>
      <p:bldP spid="19460" grpId="0" autoUpdateAnimBg="0"/>
      <p:bldP spid="19461" grpId="0" animBg="1"/>
      <p:bldP spid="19462" grpId="0" animBg="1"/>
      <p:bldP spid="19463" grpId="0" autoUpdateAnimBg="0"/>
      <p:bldP spid="19464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Architecture Link</a:t>
            </a:r>
          </a:p>
        </p:txBody>
      </p:sp>
      <p:sp>
        <p:nvSpPr>
          <p:cNvPr id="49158" name="Rectangle 6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9159" name="Rectangle 7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r>
              <a:rPr lang="en-US"/>
              <a:t>The John Hancock Center in Chicago, Illinois, contains many types of angles. Describe the highlighted angles. </a:t>
            </a:r>
          </a:p>
        </p:txBody>
      </p:sp>
      <p:pic>
        <p:nvPicPr>
          <p:cNvPr id="49156" name="Picture 4" descr="Hancock_tow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219200"/>
            <a:ext cx="3887788" cy="5283200"/>
          </a:xfrm>
          <a:prstGeom prst="rect">
            <a:avLst/>
          </a:prstGeom>
          <a:noFill/>
        </p:spPr>
      </p:pic>
      <p:sp>
        <p:nvSpPr>
          <p:cNvPr id="49160" name="Line 8"/>
          <p:cNvSpPr>
            <a:spLocks noChangeShapeType="1"/>
          </p:cNvSpPr>
          <p:nvPr/>
        </p:nvSpPr>
        <p:spPr bwMode="auto">
          <a:xfrm flipV="1">
            <a:off x="2209800" y="3505200"/>
            <a:ext cx="1143000" cy="528638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9161" name="Line 9"/>
          <p:cNvSpPr>
            <a:spLocks noChangeShapeType="1"/>
          </p:cNvSpPr>
          <p:nvPr/>
        </p:nvSpPr>
        <p:spPr bwMode="auto">
          <a:xfrm>
            <a:off x="2819400" y="3733800"/>
            <a:ext cx="609600" cy="6858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5" name="Line 9"/>
          <p:cNvSpPr>
            <a:spLocks noChangeShapeType="1"/>
          </p:cNvSpPr>
          <p:nvPr/>
        </p:nvSpPr>
        <p:spPr bwMode="auto">
          <a:xfrm flipH="1">
            <a:off x="3429000" y="1676400"/>
            <a:ext cx="2133600" cy="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706" name="Line 10"/>
          <p:cNvSpPr>
            <a:spLocks noChangeShapeType="1"/>
          </p:cNvSpPr>
          <p:nvPr/>
        </p:nvSpPr>
        <p:spPr bwMode="auto">
          <a:xfrm flipH="1" flipV="1">
            <a:off x="4343400" y="228600"/>
            <a:ext cx="1219200" cy="144780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707" name="Line 11"/>
          <p:cNvSpPr>
            <a:spLocks noChangeShapeType="1"/>
          </p:cNvSpPr>
          <p:nvPr/>
        </p:nvSpPr>
        <p:spPr bwMode="auto">
          <a:xfrm>
            <a:off x="4953000" y="76200"/>
            <a:ext cx="1219200" cy="160020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708" name="Line 12"/>
          <p:cNvSpPr>
            <a:spLocks noChangeShapeType="1"/>
          </p:cNvSpPr>
          <p:nvPr/>
        </p:nvSpPr>
        <p:spPr bwMode="auto">
          <a:xfrm>
            <a:off x="6172200" y="1676400"/>
            <a:ext cx="2057400" cy="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709" name="Text Box 13"/>
          <p:cNvSpPr txBox="1">
            <a:spLocks noChangeArrowheads="1"/>
          </p:cNvSpPr>
          <p:nvPr/>
        </p:nvSpPr>
        <p:spPr bwMode="auto">
          <a:xfrm>
            <a:off x="4419600" y="1127125"/>
            <a:ext cx="9906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000" b="1">
                <a:solidFill>
                  <a:srgbClr val="0000FF"/>
                </a:solidFill>
              </a:rPr>
              <a:t>1</a:t>
            </a:r>
          </a:p>
        </p:txBody>
      </p:sp>
      <p:sp>
        <p:nvSpPr>
          <p:cNvPr id="29710" name="Text Box 14"/>
          <p:cNvSpPr txBox="1">
            <a:spLocks noChangeArrowheads="1"/>
          </p:cNvSpPr>
          <p:nvPr/>
        </p:nvSpPr>
        <p:spPr bwMode="auto">
          <a:xfrm>
            <a:off x="6096000" y="1143000"/>
            <a:ext cx="9906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000" b="1">
                <a:solidFill>
                  <a:srgbClr val="0000FF"/>
                </a:solidFill>
              </a:rPr>
              <a:t>2</a:t>
            </a:r>
          </a:p>
        </p:txBody>
      </p:sp>
      <p:sp>
        <p:nvSpPr>
          <p:cNvPr id="29711" name="Text Box 15"/>
          <p:cNvSpPr txBox="1">
            <a:spLocks noChangeArrowheads="1"/>
          </p:cNvSpPr>
          <p:nvPr/>
        </p:nvSpPr>
        <p:spPr bwMode="auto">
          <a:xfrm>
            <a:off x="76200" y="457200"/>
            <a:ext cx="33528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i="1"/>
              <a:t>1.  Determine whether each statement is true or false.</a:t>
            </a:r>
          </a:p>
        </p:txBody>
      </p:sp>
      <p:graphicFrame>
        <p:nvGraphicFramePr>
          <p:cNvPr id="29713" name="Object 17"/>
          <p:cNvGraphicFramePr>
            <a:graphicFrameLocks noChangeAspect="1"/>
          </p:cNvGraphicFramePr>
          <p:nvPr/>
        </p:nvGraphicFramePr>
        <p:xfrm>
          <a:off x="228600" y="2209800"/>
          <a:ext cx="8458200" cy="968375"/>
        </p:xfrm>
        <a:graphic>
          <a:graphicData uri="http://schemas.openxmlformats.org/presentationml/2006/ole">
            <p:oleObj spid="_x0000_s1026" name="Equation" r:id="rId3" imgW="1777680" imgH="203040" progId="Equation.3">
              <p:embed/>
            </p:oleObj>
          </a:graphicData>
        </a:graphic>
      </p:graphicFrame>
      <p:sp>
        <p:nvSpPr>
          <p:cNvPr id="29714" name="WordArt 18"/>
          <p:cNvSpPr>
            <a:spLocks noChangeArrowheads="1" noChangeShapeType="1" noTextEdit="1"/>
          </p:cNvSpPr>
          <p:nvPr/>
        </p:nvSpPr>
        <p:spPr bwMode="auto">
          <a:xfrm>
            <a:off x="762000" y="3276600"/>
            <a:ext cx="7010400" cy="160020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FALSE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7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7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1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Line 3"/>
          <p:cNvSpPr>
            <a:spLocks noChangeShapeType="1"/>
          </p:cNvSpPr>
          <p:nvPr/>
        </p:nvSpPr>
        <p:spPr bwMode="auto">
          <a:xfrm flipH="1">
            <a:off x="3429000" y="1676400"/>
            <a:ext cx="2133600" cy="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725" name="Line 5"/>
          <p:cNvSpPr>
            <a:spLocks noChangeShapeType="1"/>
          </p:cNvSpPr>
          <p:nvPr/>
        </p:nvSpPr>
        <p:spPr bwMode="auto">
          <a:xfrm>
            <a:off x="4267200" y="76200"/>
            <a:ext cx="1219200" cy="160020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726" name="Line 6"/>
          <p:cNvSpPr>
            <a:spLocks noChangeShapeType="1"/>
          </p:cNvSpPr>
          <p:nvPr/>
        </p:nvSpPr>
        <p:spPr bwMode="auto">
          <a:xfrm>
            <a:off x="5486400" y="1676400"/>
            <a:ext cx="2057400" cy="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727" name="Text Box 7"/>
          <p:cNvSpPr txBox="1">
            <a:spLocks noChangeArrowheads="1"/>
          </p:cNvSpPr>
          <p:nvPr/>
        </p:nvSpPr>
        <p:spPr bwMode="auto">
          <a:xfrm>
            <a:off x="4419600" y="1127125"/>
            <a:ext cx="9906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000" b="1">
                <a:solidFill>
                  <a:srgbClr val="0000FF"/>
                </a:solidFill>
              </a:rPr>
              <a:t>4</a:t>
            </a:r>
          </a:p>
        </p:txBody>
      </p:sp>
      <p:sp>
        <p:nvSpPr>
          <p:cNvPr id="30728" name="Text Box 8"/>
          <p:cNvSpPr txBox="1">
            <a:spLocks noChangeArrowheads="1"/>
          </p:cNvSpPr>
          <p:nvPr/>
        </p:nvSpPr>
        <p:spPr bwMode="auto">
          <a:xfrm>
            <a:off x="5562600" y="1143000"/>
            <a:ext cx="9906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000" b="1">
                <a:solidFill>
                  <a:srgbClr val="0000FF"/>
                </a:solidFill>
              </a:rPr>
              <a:t>5</a:t>
            </a:r>
          </a:p>
        </p:txBody>
      </p:sp>
      <p:sp>
        <p:nvSpPr>
          <p:cNvPr id="30729" name="Text Box 9"/>
          <p:cNvSpPr txBox="1">
            <a:spLocks noChangeArrowheads="1"/>
          </p:cNvSpPr>
          <p:nvPr/>
        </p:nvSpPr>
        <p:spPr bwMode="auto">
          <a:xfrm>
            <a:off x="76200" y="457200"/>
            <a:ext cx="3352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i="1"/>
              <a:t>2. </a:t>
            </a:r>
          </a:p>
        </p:txBody>
      </p:sp>
      <p:graphicFrame>
        <p:nvGraphicFramePr>
          <p:cNvPr id="30730" name="Object 10"/>
          <p:cNvGraphicFramePr>
            <a:graphicFrameLocks noChangeAspect="1"/>
          </p:cNvGraphicFramePr>
          <p:nvPr/>
        </p:nvGraphicFramePr>
        <p:xfrm>
          <a:off x="168275" y="2209800"/>
          <a:ext cx="8578850" cy="968375"/>
        </p:xfrm>
        <a:graphic>
          <a:graphicData uri="http://schemas.openxmlformats.org/presentationml/2006/ole">
            <p:oleObj spid="_x0000_s2050" name="Equation" r:id="rId3" imgW="1803240" imgH="203040" progId="Equation.3">
              <p:embed/>
            </p:oleObj>
          </a:graphicData>
        </a:graphic>
      </p:graphicFrame>
      <p:sp>
        <p:nvSpPr>
          <p:cNvPr id="30731" name="WordArt 11"/>
          <p:cNvSpPr>
            <a:spLocks noChangeArrowheads="1" noChangeShapeType="1" noTextEdit="1"/>
          </p:cNvSpPr>
          <p:nvPr/>
        </p:nvSpPr>
        <p:spPr bwMode="auto">
          <a:xfrm>
            <a:off x="762000" y="3276600"/>
            <a:ext cx="7010400" cy="160020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TRUE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Line 3"/>
          <p:cNvSpPr>
            <a:spLocks noChangeShapeType="1"/>
          </p:cNvSpPr>
          <p:nvPr/>
        </p:nvSpPr>
        <p:spPr bwMode="auto">
          <a:xfrm rot="16200000" flipH="1">
            <a:off x="4914900" y="1181100"/>
            <a:ext cx="1600200" cy="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748" name="Line 4"/>
          <p:cNvSpPr>
            <a:spLocks noChangeShapeType="1"/>
          </p:cNvSpPr>
          <p:nvPr/>
        </p:nvSpPr>
        <p:spPr bwMode="auto">
          <a:xfrm>
            <a:off x="5486400" y="76200"/>
            <a:ext cx="1219200" cy="160020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749" name="Line 5"/>
          <p:cNvSpPr>
            <a:spLocks noChangeShapeType="1"/>
          </p:cNvSpPr>
          <p:nvPr/>
        </p:nvSpPr>
        <p:spPr bwMode="auto">
          <a:xfrm>
            <a:off x="6705600" y="1676400"/>
            <a:ext cx="2057400" cy="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750" name="Text Box 6"/>
          <p:cNvSpPr txBox="1">
            <a:spLocks noChangeArrowheads="1"/>
          </p:cNvSpPr>
          <p:nvPr/>
        </p:nvSpPr>
        <p:spPr bwMode="auto">
          <a:xfrm>
            <a:off x="5715000" y="838200"/>
            <a:ext cx="9906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000" b="1">
                <a:solidFill>
                  <a:srgbClr val="0000FF"/>
                </a:solidFill>
              </a:rPr>
              <a:t>6</a:t>
            </a:r>
          </a:p>
        </p:txBody>
      </p:sp>
      <p:sp>
        <p:nvSpPr>
          <p:cNvPr id="31751" name="Text Box 7"/>
          <p:cNvSpPr txBox="1">
            <a:spLocks noChangeArrowheads="1"/>
          </p:cNvSpPr>
          <p:nvPr/>
        </p:nvSpPr>
        <p:spPr bwMode="auto">
          <a:xfrm>
            <a:off x="6781800" y="1143000"/>
            <a:ext cx="9906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000" b="1">
                <a:solidFill>
                  <a:srgbClr val="0000FF"/>
                </a:solidFill>
              </a:rPr>
              <a:t>3</a:t>
            </a:r>
          </a:p>
        </p:txBody>
      </p:sp>
      <p:sp>
        <p:nvSpPr>
          <p:cNvPr id="31752" name="Text Box 8"/>
          <p:cNvSpPr txBox="1">
            <a:spLocks noChangeArrowheads="1"/>
          </p:cNvSpPr>
          <p:nvPr/>
        </p:nvSpPr>
        <p:spPr bwMode="auto">
          <a:xfrm>
            <a:off x="76200" y="457200"/>
            <a:ext cx="3352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i="1"/>
              <a:t>3. </a:t>
            </a:r>
          </a:p>
        </p:txBody>
      </p:sp>
      <p:graphicFrame>
        <p:nvGraphicFramePr>
          <p:cNvPr id="31753" name="Object 9"/>
          <p:cNvGraphicFramePr>
            <a:graphicFrameLocks noChangeAspect="1"/>
          </p:cNvGraphicFramePr>
          <p:nvPr/>
        </p:nvGraphicFramePr>
        <p:xfrm>
          <a:off x="65088" y="2209800"/>
          <a:ext cx="9002712" cy="968375"/>
        </p:xfrm>
        <a:graphic>
          <a:graphicData uri="http://schemas.openxmlformats.org/presentationml/2006/ole">
            <p:oleObj spid="_x0000_s3074" name="Equation" r:id="rId3" imgW="1892160" imgH="203040" progId="Equation.3">
              <p:embed/>
            </p:oleObj>
          </a:graphicData>
        </a:graphic>
      </p:graphicFrame>
      <p:sp>
        <p:nvSpPr>
          <p:cNvPr id="31754" name="WordArt 10"/>
          <p:cNvSpPr>
            <a:spLocks noChangeArrowheads="1" noChangeShapeType="1" noTextEdit="1"/>
          </p:cNvSpPr>
          <p:nvPr/>
        </p:nvSpPr>
        <p:spPr bwMode="auto">
          <a:xfrm>
            <a:off x="762000" y="3276600"/>
            <a:ext cx="7010400" cy="160020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FALSE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Line 4"/>
          <p:cNvSpPr>
            <a:spLocks noChangeShapeType="1"/>
          </p:cNvSpPr>
          <p:nvPr/>
        </p:nvSpPr>
        <p:spPr bwMode="auto">
          <a:xfrm>
            <a:off x="4572000" y="152400"/>
            <a:ext cx="0" cy="1774825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2773" name="Line 5"/>
          <p:cNvSpPr>
            <a:spLocks noChangeShapeType="1"/>
          </p:cNvSpPr>
          <p:nvPr/>
        </p:nvSpPr>
        <p:spPr bwMode="auto">
          <a:xfrm>
            <a:off x="4572000" y="1905000"/>
            <a:ext cx="2057400" cy="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2774" name="Text Box 6"/>
          <p:cNvSpPr txBox="1">
            <a:spLocks noChangeArrowheads="1"/>
          </p:cNvSpPr>
          <p:nvPr/>
        </p:nvSpPr>
        <p:spPr bwMode="auto">
          <a:xfrm>
            <a:off x="4648200" y="914400"/>
            <a:ext cx="9906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000" b="1">
                <a:solidFill>
                  <a:srgbClr val="0000FF"/>
                </a:solidFill>
              </a:rPr>
              <a:t>8</a:t>
            </a:r>
          </a:p>
        </p:txBody>
      </p:sp>
      <p:sp>
        <p:nvSpPr>
          <p:cNvPr id="32775" name="Text Box 7"/>
          <p:cNvSpPr txBox="1">
            <a:spLocks noChangeArrowheads="1"/>
          </p:cNvSpPr>
          <p:nvPr/>
        </p:nvSpPr>
        <p:spPr bwMode="auto">
          <a:xfrm>
            <a:off x="5334000" y="1371600"/>
            <a:ext cx="9906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000" b="1">
                <a:solidFill>
                  <a:srgbClr val="0000FF"/>
                </a:solidFill>
              </a:rPr>
              <a:t>7</a:t>
            </a:r>
          </a:p>
        </p:txBody>
      </p:sp>
      <p:sp>
        <p:nvSpPr>
          <p:cNvPr id="32776" name="Text Box 8"/>
          <p:cNvSpPr txBox="1">
            <a:spLocks noChangeArrowheads="1"/>
          </p:cNvSpPr>
          <p:nvPr/>
        </p:nvSpPr>
        <p:spPr bwMode="auto">
          <a:xfrm>
            <a:off x="76200" y="685800"/>
            <a:ext cx="3352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i="1"/>
              <a:t>4. </a:t>
            </a:r>
          </a:p>
        </p:txBody>
      </p:sp>
      <p:graphicFrame>
        <p:nvGraphicFramePr>
          <p:cNvPr id="32777" name="Object 9"/>
          <p:cNvGraphicFramePr>
            <a:graphicFrameLocks noChangeAspect="1"/>
          </p:cNvGraphicFramePr>
          <p:nvPr/>
        </p:nvGraphicFramePr>
        <p:xfrm>
          <a:off x="65088" y="2438400"/>
          <a:ext cx="9002712" cy="968375"/>
        </p:xfrm>
        <a:graphic>
          <a:graphicData uri="http://schemas.openxmlformats.org/presentationml/2006/ole">
            <p:oleObj spid="_x0000_s4098" name="Equation" r:id="rId3" imgW="1892160" imgH="203040" progId="Equation.3">
              <p:embed/>
            </p:oleObj>
          </a:graphicData>
        </a:graphic>
      </p:graphicFrame>
      <p:sp>
        <p:nvSpPr>
          <p:cNvPr id="32778" name="WordArt 10"/>
          <p:cNvSpPr>
            <a:spLocks noChangeArrowheads="1" noChangeShapeType="1" noTextEdit="1"/>
          </p:cNvSpPr>
          <p:nvPr/>
        </p:nvSpPr>
        <p:spPr bwMode="auto">
          <a:xfrm>
            <a:off x="762000" y="3505200"/>
            <a:ext cx="7010400" cy="160020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TRUE</a:t>
            </a:r>
          </a:p>
        </p:txBody>
      </p:sp>
      <p:sp>
        <p:nvSpPr>
          <p:cNvPr id="32779" name="Line 11"/>
          <p:cNvSpPr>
            <a:spLocks noChangeShapeType="1"/>
          </p:cNvSpPr>
          <p:nvPr/>
        </p:nvSpPr>
        <p:spPr bwMode="auto">
          <a:xfrm flipH="1">
            <a:off x="4572000" y="381000"/>
            <a:ext cx="1981200" cy="1546225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2780" name="Oval 12"/>
          <p:cNvSpPr>
            <a:spLocks noChangeArrowheads="1"/>
          </p:cNvSpPr>
          <p:nvPr/>
        </p:nvSpPr>
        <p:spPr bwMode="auto">
          <a:xfrm>
            <a:off x="5791200" y="1828800"/>
            <a:ext cx="152400" cy="1524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781" name="Oval 13"/>
          <p:cNvSpPr>
            <a:spLocks noChangeArrowheads="1"/>
          </p:cNvSpPr>
          <p:nvPr/>
        </p:nvSpPr>
        <p:spPr bwMode="auto">
          <a:xfrm>
            <a:off x="4495800" y="838200"/>
            <a:ext cx="152400" cy="1524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782" name="Oval 14"/>
          <p:cNvSpPr>
            <a:spLocks noChangeArrowheads="1"/>
          </p:cNvSpPr>
          <p:nvPr/>
        </p:nvSpPr>
        <p:spPr bwMode="auto">
          <a:xfrm>
            <a:off x="4516438" y="1806575"/>
            <a:ext cx="152400" cy="1524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783" name="Text Box 15"/>
          <p:cNvSpPr txBox="1">
            <a:spLocks noChangeArrowheads="1"/>
          </p:cNvSpPr>
          <p:nvPr/>
        </p:nvSpPr>
        <p:spPr bwMode="auto">
          <a:xfrm>
            <a:off x="3810000" y="609600"/>
            <a:ext cx="609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0000FF"/>
                </a:solidFill>
              </a:rPr>
              <a:t>C</a:t>
            </a:r>
          </a:p>
        </p:txBody>
      </p:sp>
      <p:sp>
        <p:nvSpPr>
          <p:cNvPr id="32784" name="Text Box 16"/>
          <p:cNvSpPr txBox="1">
            <a:spLocks noChangeArrowheads="1"/>
          </p:cNvSpPr>
          <p:nvPr/>
        </p:nvSpPr>
        <p:spPr bwMode="auto">
          <a:xfrm>
            <a:off x="3886200" y="1905000"/>
            <a:ext cx="609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0000FF"/>
                </a:solidFill>
              </a:rPr>
              <a:t>A</a:t>
            </a:r>
          </a:p>
        </p:txBody>
      </p:sp>
      <p:sp>
        <p:nvSpPr>
          <p:cNvPr id="32785" name="Text Box 17"/>
          <p:cNvSpPr txBox="1">
            <a:spLocks noChangeArrowheads="1"/>
          </p:cNvSpPr>
          <p:nvPr/>
        </p:nvSpPr>
        <p:spPr bwMode="auto">
          <a:xfrm>
            <a:off x="5715000" y="1905000"/>
            <a:ext cx="609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0000FF"/>
                </a:solidFill>
              </a:rPr>
              <a:t>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Line 3"/>
          <p:cNvSpPr>
            <a:spLocks noChangeShapeType="1"/>
          </p:cNvSpPr>
          <p:nvPr/>
        </p:nvSpPr>
        <p:spPr bwMode="auto">
          <a:xfrm>
            <a:off x="4572000" y="152400"/>
            <a:ext cx="0" cy="1774825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796" name="Line 4"/>
          <p:cNvSpPr>
            <a:spLocks noChangeShapeType="1"/>
          </p:cNvSpPr>
          <p:nvPr/>
        </p:nvSpPr>
        <p:spPr bwMode="auto">
          <a:xfrm>
            <a:off x="4572000" y="1905000"/>
            <a:ext cx="2057400" cy="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797" name="Text Box 5"/>
          <p:cNvSpPr txBox="1">
            <a:spLocks noChangeArrowheads="1"/>
          </p:cNvSpPr>
          <p:nvPr/>
        </p:nvSpPr>
        <p:spPr bwMode="auto">
          <a:xfrm>
            <a:off x="4648200" y="914400"/>
            <a:ext cx="9906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000" b="1">
                <a:solidFill>
                  <a:srgbClr val="0000FF"/>
                </a:solidFill>
              </a:rPr>
              <a:t>8</a:t>
            </a:r>
          </a:p>
        </p:txBody>
      </p:sp>
      <p:sp>
        <p:nvSpPr>
          <p:cNvPr id="33798" name="Text Box 6"/>
          <p:cNvSpPr txBox="1">
            <a:spLocks noChangeArrowheads="1"/>
          </p:cNvSpPr>
          <p:nvPr/>
        </p:nvSpPr>
        <p:spPr bwMode="auto">
          <a:xfrm>
            <a:off x="5334000" y="1371600"/>
            <a:ext cx="9906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000" b="1">
                <a:solidFill>
                  <a:srgbClr val="0000FF"/>
                </a:solidFill>
              </a:rPr>
              <a:t>7</a:t>
            </a:r>
          </a:p>
        </p:txBody>
      </p:sp>
      <p:sp>
        <p:nvSpPr>
          <p:cNvPr id="33799" name="Text Box 7"/>
          <p:cNvSpPr txBox="1">
            <a:spLocks noChangeArrowheads="1"/>
          </p:cNvSpPr>
          <p:nvPr/>
        </p:nvSpPr>
        <p:spPr bwMode="auto">
          <a:xfrm>
            <a:off x="76200" y="685800"/>
            <a:ext cx="3352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i="1"/>
              <a:t>5. </a:t>
            </a:r>
          </a:p>
        </p:txBody>
      </p:sp>
      <p:graphicFrame>
        <p:nvGraphicFramePr>
          <p:cNvPr id="33800" name="Object 8"/>
          <p:cNvGraphicFramePr>
            <a:graphicFrameLocks noChangeAspect="1"/>
          </p:cNvGraphicFramePr>
          <p:nvPr/>
        </p:nvGraphicFramePr>
        <p:xfrm>
          <a:off x="-96838" y="2520950"/>
          <a:ext cx="9240838" cy="885825"/>
        </p:xfrm>
        <a:graphic>
          <a:graphicData uri="http://schemas.openxmlformats.org/presentationml/2006/ole">
            <p:oleObj spid="_x0000_s5122" name="Equation" r:id="rId3" imgW="2120760" imgH="203040" progId="Equation.3">
              <p:embed/>
            </p:oleObj>
          </a:graphicData>
        </a:graphic>
      </p:graphicFrame>
      <p:sp>
        <p:nvSpPr>
          <p:cNvPr id="33801" name="WordArt 9"/>
          <p:cNvSpPr>
            <a:spLocks noChangeArrowheads="1" noChangeShapeType="1" noTextEdit="1"/>
          </p:cNvSpPr>
          <p:nvPr/>
        </p:nvSpPr>
        <p:spPr bwMode="auto">
          <a:xfrm>
            <a:off x="762000" y="3505200"/>
            <a:ext cx="7010400" cy="160020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FALSE</a:t>
            </a:r>
          </a:p>
        </p:txBody>
      </p:sp>
      <p:sp>
        <p:nvSpPr>
          <p:cNvPr id="33802" name="Line 10"/>
          <p:cNvSpPr>
            <a:spLocks noChangeShapeType="1"/>
          </p:cNvSpPr>
          <p:nvPr/>
        </p:nvSpPr>
        <p:spPr bwMode="auto">
          <a:xfrm flipH="1">
            <a:off x="4572000" y="381000"/>
            <a:ext cx="1981200" cy="1546225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803" name="Oval 11"/>
          <p:cNvSpPr>
            <a:spLocks noChangeArrowheads="1"/>
          </p:cNvSpPr>
          <p:nvPr/>
        </p:nvSpPr>
        <p:spPr bwMode="auto">
          <a:xfrm>
            <a:off x="5791200" y="1828800"/>
            <a:ext cx="152400" cy="1524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804" name="Oval 12"/>
          <p:cNvSpPr>
            <a:spLocks noChangeArrowheads="1"/>
          </p:cNvSpPr>
          <p:nvPr/>
        </p:nvSpPr>
        <p:spPr bwMode="auto">
          <a:xfrm>
            <a:off x="4495800" y="838200"/>
            <a:ext cx="152400" cy="1524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805" name="Oval 13"/>
          <p:cNvSpPr>
            <a:spLocks noChangeArrowheads="1"/>
          </p:cNvSpPr>
          <p:nvPr/>
        </p:nvSpPr>
        <p:spPr bwMode="auto">
          <a:xfrm>
            <a:off x="4516438" y="1806575"/>
            <a:ext cx="152400" cy="1524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806" name="Text Box 14"/>
          <p:cNvSpPr txBox="1">
            <a:spLocks noChangeArrowheads="1"/>
          </p:cNvSpPr>
          <p:nvPr/>
        </p:nvSpPr>
        <p:spPr bwMode="auto">
          <a:xfrm>
            <a:off x="3810000" y="609600"/>
            <a:ext cx="609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0000FF"/>
                </a:solidFill>
              </a:rPr>
              <a:t>C</a:t>
            </a:r>
          </a:p>
        </p:txBody>
      </p:sp>
      <p:sp>
        <p:nvSpPr>
          <p:cNvPr id="33807" name="Text Box 15"/>
          <p:cNvSpPr txBox="1">
            <a:spLocks noChangeArrowheads="1"/>
          </p:cNvSpPr>
          <p:nvPr/>
        </p:nvSpPr>
        <p:spPr bwMode="auto">
          <a:xfrm>
            <a:off x="3886200" y="1905000"/>
            <a:ext cx="609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0000FF"/>
                </a:solidFill>
              </a:rPr>
              <a:t>A</a:t>
            </a:r>
          </a:p>
        </p:txBody>
      </p:sp>
      <p:sp>
        <p:nvSpPr>
          <p:cNvPr id="33808" name="Text Box 16"/>
          <p:cNvSpPr txBox="1">
            <a:spLocks noChangeArrowheads="1"/>
          </p:cNvSpPr>
          <p:nvPr/>
        </p:nvSpPr>
        <p:spPr bwMode="auto">
          <a:xfrm>
            <a:off x="5715000" y="1905000"/>
            <a:ext cx="609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0000FF"/>
                </a:solidFill>
              </a:rPr>
              <a:t>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0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 link to Science</a:t>
            </a:r>
          </a:p>
        </p:txBody>
      </p:sp>
      <p:sp>
        <p:nvSpPr>
          <p:cNvPr id="51206" name="Rectangle 6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1207" name="Rectangle 7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r>
              <a:rPr lang="en-US"/>
              <a:t>Describe the illustrated angles in the spider web.</a:t>
            </a:r>
          </a:p>
        </p:txBody>
      </p:sp>
      <p:pic>
        <p:nvPicPr>
          <p:cNvPr id="51204" name="Picture 4" descr="spider we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524000"/>
            <a:ext cx="3784600" cy="5080000"/>
          </a:xfrm>
          <a:prstGeom prst="rect">
            <a:avLst/>
          </a:prstGeom>
          <a:noFill/>
        </p:spPr>
      </p:pic>
      <p:sp>
        <p:nvSpPr>
          <p:cNvPr id="51208" name="Line 8"/>
          <p:cNvSpPr>
            <a:spLocks noChangeShapeType="1"/>
          </p:cNvSpPr>
          <p:nvPr/>
        </p:nvSpPr>
        <p:spPr bwMode="auto">
          <a:xfrm flipH="1" flipV="1">
            <a:off x="2209800" y="1524000"/>
            <a:ext cx="685800" cy="3505200"/>
          </a:xfrm>
          <a:prstGeom prst="line">
            <a:avLst/>
          </a:prstGeom>
          <a:noFill/>
          <a:ln w="76200">
            <a:solidFill>
              <a:srgbClr val="8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209" name="Line 9"/>
          <p:cNvSpPr>
            <a:spLocks noChangeShapeType="1"/>
          </p:cNvSpPr>
          <p:nvPr/>
        </p:nvSpPr>
        <p:spPr bwMode="auto">
          <a:xfrm flipH="1" flipV="1">
            <a:off x="1143000" y="1981200"/>
            <a:ext cx="1828800" cy="3048000"/>
          </a:xfrm>
          <a:prstGeom prst="line">
            <a:avLst/>
          </a:prstGeom>
          <a:noFill/>
          <a:ln w="76200">
            <a:solidFill>
              <a:srgbClr val="8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210" name="Line 10"/>
          <p:cNvSpPr>
            <a:spLocks noChangeShapeType="1"/>
          </p:cNvSpPr>
          <p:nvPr/>
        </p:nvSpPr>
        <p:spPr bwMode="auto">
          <a:xfrm flipH="1" flipV="1">
            <a:off x="381000" y="2590800"/>
            <a:ext cx="2590800" cy="2438400"/>
          </a:xfrm>
          <a:prstGeom prst="line">
            <a:avLst/>
          </a:prstGeom>
          <a:noFill/>
          <a:ln w="76200">
            <a:solidFill>
              <a:srgbClr val="8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Great Job Friday!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Redo Work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Missing Grades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Do you like to draw?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Does a career that involves drawing interest you? If so, you may enjoy a career as a drafter. Drafters prepare drawings and plans that are used to build everything from manufactured products like spacecrafts and structures like buildings. </a:t>
            </a:r>
          </a:p>
        </p:txBody>
      </p:sp>
      <p:pic>
        <p:nvPicPr>
          <p:cNvPr id="53252" name="Picture 4" descr="MCj0198291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4495800"/>
            <a:ext cx="2312988" cy="2362200"/>
          </a:xfrm>
          <a:prstGeom prst="rect">
            <a:avLst/>
          </a:prstGeom>
          <a:noFill/>
        </p:spPr>
      </p:pic>
      <p:pic>
        <p:nvPicPr>
          <p:cNvPr id="53253" name="Picture 5" descr="MCj0232164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86600" y="0"/>
            <a:ext cx="1712913" cy="1273175"/>
          </a:xfrm>
          <a:prstGeom prst="rect">
            <a:avLst/>
          </a:prstGeom>
          <a:noFill/>
        </p:spPr>
      </p:pic>
      <p:pic>
        <p:nvPicPr>
          <p:cNvPr id="53254" name="Picture 6" descr="MPj0387695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4737100"/>
            <a:ext cx="2971800" cy="21209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Lines that form right angles are perpendicular 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8800" dirty="0" smtClean="0"/>
              <a:t>⊥</a:t>
            </a:r>
          </a:p>
          <a:p>
            <a:pPr>
              <a:buNone/>
            </a:pPr>
            <a:r>
              <a:rPr lang="en-US" sz="1800" dirty="0" smtClean="0"/>
              <a:t>Perpendicular lines intersect to form four right angles</a:t>
            </a:r>
          </a:p>
          <a:p>
            <a:pPr>
              <a:buNone/>
            </a:pPr>
            <a:r>
              <a:rPr lang="en-US" sz="1800" dirty="0" smtClean="0"/>
              <a:t>Perpendicular lines intersect to form congruent adjacent angles.</a:t>
            </a:r>
          </a:p>
          <a:p>
            <a:pPr>
              <a:buNone/>
            </a:pPr>
            <a:r>
              <a:rPr lang="en-US" sz="1800" dirty="0" smtClean="0"/>
              <a:t>Segments and rays can be perpendicular to lines or to other line segments and rays.</a:t>
            </a:r>
          </a:p>
          <a:p>
            <a:pPr>
              <a:buNone/>
            </a:pPr>
            <a:r>
              <a:rPr lang="en-US" sz="1800" dirty="0" smtClean="0"/>
              <a:t>The right angle symbol in a figure indicates that the lines are perpendicular.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9441" t="44615" r="5637" b="18462"/>
          <a:stretch>
            <a:fillRect/>
          </a:stretch>
        </p:blipFill>
        <p:spPr bwMode="auto">
          <a:xfrm>
            <a:off x="0" y="3215640"/>
            <a:ext cx="9105900" cy="3642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2362200" y="4419600"/>
            <a:ext cx="3048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447800" y="5029200"/>
            <a:ext cx="457200" cy="381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410200" y="5410200"/>
            <a:ext cx="3048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791200" y="5715000"/>
            <a:ext cx="3810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467600" y="6019800"/>
            <a:ext cx="381000" cy="381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553200" y="3200400"/>
            <a:ext cx="3048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705600" y="6400800"/>
            <a:ext cx="3810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Simultaneous Round Robin</a:t>
            </a:r>
            <a:endParaRPr lang="en-US" dirty="0"/>
          </a:p>
        </p:txBody>
      </p:sp>
      <p:pic>
        <p:nvPicPr>
          <p:cNvPr id="6" name="Content Placeholder 5" descr="img0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2494207" y="325194"/>
            <a:ext cx="4970768" cy="645398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Simultaneous Round Robin 2</a:t>
            </a:r>
            <a:endParaRPr lang="en-US" dirty="0"/>
          </a:p>
        </p:txBody>
      </p:sp>
      <p:pic>
        <p:nvPicPr>
          <p:cNvPr id="4" name="Content Placeholder 3" descr="img00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16200000">
            <a:off x="2149821" y="-1006822"/>
            <a:ext cx="4844357" cy="914400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</a:t>
            </a:r>
            <a:r>
              <a:rPr lang="en-US" dirty="0" smtClean="0"/>
              <a:t>Wednesday</a:t>
            </a:r>
            <a:r>
              <a:rPr lang="en-US" dirty="0" smtClean="0"/>
              <a:t>!!!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pic>
        <p:nvPicPr>
          <p:cNvPr id="6" name="movie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914400" y="685800"/>
            <a:ext cx="7315200" cy="5486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508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am I pushing Open Response???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hlinkClick r:id="rId2"/>
              </a:rPr>
              <a:t>DATA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Angle Relationships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Adjacent Angles- two angles that lie in the same plane that share a common side and no interior points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l="26318" t="32936" r="12108" b="9821"/>
          <a:stretch>
            <a:fillRect/>
          </a:stretch>
        </p:blipFill>
        <p:spPr bwMode="auto">
          <a:xfrm>
            <a:off x="2734235" y="2667000"/>
            <a:ext cx="6409765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Complementary Angles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Two angles whose measures have a sum of 90.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26556" t="45280" r="3734" b="11062"/>
          <a:stretch>
            <a:fillRect/>
          </a:stretch>
        </p:blipFill>
        <p:spPr bwMode="auto">
          <a:xfrm>
            <a:off x="838200" y="2419350"/>
            <a:ext cx="8001000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Linear Pair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pair of adjacent angles whose </a:t>
            </a:r>
            <a:r>
              <a:rPr lang="en-US" dirty="0" err="1" smtClean="0"/>
              <a:t>noncommon</a:t>
            </a:r>
            <a:r>
              <a:rPr lang="en-US" dirty="0" smtClean="0"/>
              <a:t> sides are opposite rays (they add up to 180)</a:t>
            </a:r>
          </a:p>
          <a:p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 l="27594" t="35841" r="34232" b="20501"/>
          <a:stretch>
            <a:fillRect/>
          </a:stretch>
        </p:blipFill>
        <p:spPr bwMode="auto">
          <a:xfrm>
            <a:off x="2743200" y="2438400"/>
            <a:ext cx="4800600" cy="3861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Supplementary Angles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Two angles whose measures have a sum of 180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l="27386" t="42920" r="4564" b="19322"/>
          <a:stretch>
            <a:fillRect/>
          </a:stretch>
        </p:blipFill>
        <p:spPr bwMode="auto">
          <a:xfrm>
            <a:off x="762000" y="2362200"/>
            <a:ext cx="8005763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Vertical Angles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Two nonadjacent angles formed by two intersecting lines (all vertical angles are ≅)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27386" t="27581" r="32780" b="19322"/>
          <a:stretch>
            <a:fillRect/>
          </a:stretch>
        </p:blipFill>
        <p:spPr bwMode="auto">
          <a:xfrm>
            <a:off x="3276600" y="2590800"/>
            <a:ext cx="36576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10</TotalTime>
  <Words>358</Words>
  <Application>Microsoft Office PowerPoint</Application>
  <PresentationFormat>On-screen Show (4:3)</PresentationFormat>
  <Paragraphs>71</Paragraphs>
  <Slides>25</Slides>
  <Notes>0</Notes>
  <HiddenSlides>0</HiddenSlides>
  <MMClips>1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7" baseType="lpstr">
      <vt:lpstr>Apex</vt:lpstr>
      <vt:lpstr>Equation</vt:lpstr>
      <vt:lpstr>Geometry</vt:lpstr>
      <vt:lpstr>Great Job Friday!</vt:lpstr>
      <vt:lpstr>Video</vt:lpstr>
      <vt:lpstr>Why am I pushing Open Response???</vt:lpstr>
      <vt:lpstr>Angle Relationships</vt:lpstr>
      <vt:lpstr>Complementary Angles</vt:lpstr>
      <vt:lpstr>Linear Pair</vt:lpstr>
      <vt:lpstr>Supplementary Angles</vt:lpstr>
      <vt:lpstr>Vertical Angles</vt:lpstr>
      <vt:lpstr>Slide 10</vt:lpstr>
      <vt:lpstr>Slide 11</vt:lpstr>
      <vt:lpstr>Slide 12</vt:lpstr>
      <vt:lpstr>Architecture Link</vt:lpstr>
      <vt:lpstr>Slide 14</vt:lpstr>
      <vt:lpstr>Slide 15</vt:lpstr>
      <vt:lpstr>Slide 16</vt:lpstr>
      <vt:lpstr>Slide 17</vt:lpstr>
      <vt:lpstr>Slide 18</vt:lpstr>
      <vt:lpstr>A link to Science</vt:lpstr>
      <vt:lpstr>Do you like to draw?</vt:lpstr>
      <vt:lpstr>Lines that form right angles are perpendicular </vt:lpstr>
      <vt:lpstr>Slide 22</vt:lpstr>
      <vt:lpstr>Simultaneous Round Robin</vt:lpstr>
      <vt:lpstr>Simultaneous Round Robin 2</vt:lpstr>
      <vt:lpstr>Test Wednesday!!!</vt:lpstr>
    </vt:vector>
  </TitlesOfParts>
  <Company>Cabot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beasoa</dc:creator>
  <cp:lastModifiedBy>beasoa</cp:lastModifiedBy>
  <cp:revision>6</cp:revision>
  <dcterms:created xsi:type="dcterms:W3CDTF">2012-09-10T13:57:15Z</dcterms:created>
  <dcterms:modified xsi:type="dcterms:W3CDTF">2012-09-10T14:08:13Z</dcterms:modified>
</cp:coreProperties>
</file>